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4017"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3692" r:id="rId16"/>
  </p:sldMasterIdLst>
  <p:notesMasterIdLst>
    <p:notesMasterId r:id="rId35"/>
  </p:notesMasterIdLst>
  <p:handoutMasterIdLst>
    <p:handoutMasterId r:id="rId36"/>
  </p:handoutMasterIdLst>
  <p:sldIdLst>
    <p:sldId id="3858" r:id="rId17"/>
    <p:sldId id="495" r:id="rId18"/>
    <p:sldId id="478" r:id="rId19"/>
    <p:sldId id="3867" r:id="rId20"/>
    <p:sldId id="352" r:id="rId21"/>
    <p:sldId id="3849" r:id="rId22"/>
    <p:sldId id="466" r:id="rId23"/>
    <p:sldId id="474" r:id="rId24"/>
    <p:sldId id="3864" r:id="rId25"/>
    <p:sldId id="488" r:id="rId26"/>
    <p:sldId id="489" r:id="rId27"/>
    <p:sldId id="3865" r:id="rId28"/>
    <p:sldId id="3861" r:id="rId29"/>
    <p:sldId id="3871" r:id="rId30"/>
    <p:sldId id="485" r:id="rId31"/>
    <p:sldId id="275" r:id="rId32"/>
    <p:sldId id="486" r:id="rId33"/>
    <p:sldId id="276"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43B6C-608D-4E8B-A4E2-4F0503DCE6A4}" v="3" dt="2024-02-26T17:45:56.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d, Patricia" userId="1ba826f4-7348-4118-8858-61e6e6d8f07b" providerId="ADAL" clId="{58243B6C-608D-4E8B-A4E2-4F0503DCE6A4}"/>
    <pc:docChg chg="custSel modSld">
      <pc:chgData name="Ford, Patricia" userId="1ba826f4-7348-4118-8858-61e6e6d8f07b" providerId="ADAL" clId="{58243B6C-608D-4E8B-A4E2-4F0503DCE6A4}" dt="2024-02-26T17:53:51.300" v="539" actId="255"/>
      <pc:docMkLst>
        <pc:docMk/>
      </pc:docMkLst>
      <pc:sldChg chg="modSp mod">
        <pc:chgData name="Ford, Patricia" userId="1ba826f4-7348-4118-8858-61e6e6d8f07b" providerId="ADAL" clId="{58243B6C-608D-4E8B-A4E2-4F0503DCE6A4}" dt="2024-02-15T23:13:02.715" v="5" actId="1076"/>
        <pc:sldMkLst>
          <pc:docMk/>
          <pc:sldMk cId="0" sldId="275"/>
        </pc:sldMkLst>
        <pc:spChg chg="mod">
          <ac:chgData name="Ford, Patricia" userId="1ba826f4-7348-4118-8858-61e6e6d8f07b" providerId="ADAL" clId="{58243B6C-608D-4E8B-A4E2-4F0503DCE6A4}" dt="2024-02-15T23:13:02.715" v="5" actId="1076"/>
          <ac:spMkLst>
            <pc:docMk/>
            <pc:sldMk cId="0" sldId="275"/>
            <ac:spMk id="1094" creationId="{00000000-0000-0000-0000-000000000000}"/>
          </ac:spMkLst>
        </pc:spChg>
      </pc:sldChg>
      <pc:sldChg chg="modSp mod">
        <pc:chgData name="Ford, Patricia" userId="1ba826f4-7348-4118-8858-61e6e6d8f07b" providerId="ADAL" clId="{58243B6C-608D-4E8B-A4E2-4F0503DCE6A4}" dt="2024-02-19T17:27:45.453" v="233" actId="255"/>
        <pc:sldMkLst>
          <pc:docMk/>
          <pc:sldMk cId="2920101703" sldId="474"/>
        </pc:sldMkLst>
        <pc:graphicFrameChg chg="modGraphic">
          <ac:chgData name="Ford, Patricia" userId="1ba826f4-7348-4118-8858-61e6e6d8f07b" providerId="ADAL" clId="{58243B6C-608D-4E8B-A4E2-4F0503DCE6A4}" dt="2024-02-19T17:27:45.453" v="233" actId="255"/>
          <ac:graphicFrameMkLst>
            <pc:docMk/>
            <pc:sldMk cId="2920101703" sldId="474"/>
            <ac:graphicFrameMk id="11" creationId="{00000000-0000-0000-0000-000000000000}"/>
          </ac:graphicFrameMkLst>
        </pc:graphicFrameChg>
      </pc:sldChg>
      <pc:sldChg chg="modSp mod">
        <pc:chgData name="Ford, Patricia" userId="1ba826f4-7348-4118-8858-61e6e6d8f07b" providerId="ADAL" clId="{58243B6C-608D-4E8B-A4E2-4F0503DCE6A4}" dt="2024-02-15T23:10:47.157" v="4" actId="1076"/>
        <pc:sldMkLst>
          <pc:docMk/>
          <pc:sldMk cId="1275423168" sldId="485"/>
        </pc:sldMkLst>
        <pc:spChg chg="mod">
          <ac:chgData name="Ford, Patricia" userId="1ba826f4-7348-4118-8858-61e6e6d8f07b" providerId="ADAL" clId="{58243B6C-608D-4E8B-A4E2-4F0503DCE6A4}" dt="2024-02-15T23:09:55.855" v="0" actId="1076"/>
          <ac:spMkLst>
            <pc:docMk/>
            <pc:sldMk cId="1275423168" sldId="485"/>
            <ac:spMk id="4" creationId="{00000000-0000-0000-0000-000000000000}"/>
          </ac:spMkLst>
        </pc:spChg>
        <pc:graphicFrameChg chg="mod">
          <ac:chgData name="Ford, Patricia" userId="1ba826f4-7348-4118-8858-61e6e6d8f07b" providerId="ADAL" clId="{58243B6C-608D-4E8B-A4E2-4F0503DCE6A4}" dt="2024-02-15T23:10:47.157" v="4" actId="1076"/>
          <ac:graphicFrameMkLst>
            <pc:docMk/>
            <pc:sldMk cId="1275423168" sldId="485"/>
            <ac:graphicFrameMk id="11" creationId="{C5A6AE92-56F4-6F3E-B7F1-02E433D42BDE}"/>
          </ac:graphicFrameMkLst>
        </pc:graphicFrameChg>
      </pc:sldChg>
      <pc:sldChg chg="modSp mod">
        <pc:chgData name="Ford, Patricia" userId="1ba826f4-7348-4118-8858-61e6e6d8f07b" providerId="ADAL" clId="{58243B6C-608D-4E8B-A4E2-4F0503DCE6A4}" dt="2024-02-26T17:53:51.300" v="539" actId="255"/>
        <pc:sldMkLst>
          <pc:docMk/>
          <pc:sldMk cId="483686958" sldId="3864"/>
        </pc:sldMkLst>
        <pc:graphicFrameChg chg="mod modGraphic">
          <ac:chgData name="Ford, Patricia" userId="1ba826f4-7348-4118-8858-61e6e6d8f07b" providerId="ADAL" clId="{58243B6C-608D-4E8B-A4E2-4F0503DCE6A4}" dt="2024-02-26T17:53:51.300" v="539" actId="255"/>
          <ac:graphicFrameMkLst>
            <pc:docMk/>
            <pc:sldMk cId="483686958" sldId="3864"/>
            <ac:graphicFrameMk id="11" creationId="{00000000-0000-0000-0000-000000000000}"/>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r>
            <a:rPr lang="en-US" sz="1600" b="1">
              <a:solidFill>
                <a:schemeClr val="tx1"/>
              </a:solidFill>
            </a:rPr>
            <a:t>Step 1                             </a:t>
          </a:r>
          <a:r>
            <a:rPr lang="en-US" sz="1400"/>
            <a:t>Review </a:t>
          </a:r>
          <a:r>
            <a:rPr lang="en-US" sz="1400" b="0">
              <a:solidFill>
                <a:schemeClr val="tx1"/>
              </a:solidFill>
            </a:rPr>
            <a:t>and Update </a:t>
          </a:r>
          <a:r>
            <a:rPr lang="en-US" sz="1400"/>
            <a:t>Strategic Plan</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a:t>
          </a:r>
        </a:p>
        <a:p>
          <a:pPr>
            <a:lnSpc>
              <a:spcPct val="90000"/>
            </a:lnSpc>
            <a:spcAft>
              <a:spcPct val="35000"/>
            </a:spcAft>
          </a:pPr>
          <a:r>
            <a:rPr lang="en-US" sz="1200">
              <a:solidFill>
                <a:srgbClr val="FF0000"/>
              </a:solidFill>
              <a:latin typeface="Calibri"/>
            </a:rPr>
            <a:t>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dgm:spPr/>
      <dgm:t>
        <a:bodyPr/>
        <a:lstStyle/>
        <a:p>
          <a:endParaRPr lang="en-US"/>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dirty="0"/>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custLinFactNeighborX="-2704" custLinFactNeighborY="-16010">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custLinFactNeighborX="-5609" custLinFactNeighborY="-16374">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5178" y="190102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27848" y="22802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t>
          </a:r>
          <a:r>
            <a:rPr lang="en-US" sz="1400" b="0" kern="1200">
              <a:solidFill>
                <a:schemeClr val="tx1"/>
              </a:solidFill>
            </a:rPr>
            <a:t>and Update </a:t>
          </a:r>
          <a:r>
            <a:rPr lang="en-US" sz="1400" kern="1200"/>
            <a:t>Strategic Plan</a:t>
          </a:r>
        </a:p>
      </dsp:txBody>
      <dsp:txXfrm>
        <a:off x="127848" y="2280262"/>
        <a:ext cx="1145914" cy="1004461"/>
      </dsp:txXfrm>
    </dsp:sp>
    <dsp:sp modelId="{BF36F651-9306-4FAE-98A3-35BD65F0CE8C}">
      <dsp:nvSpPr>
        <dsp:cNvPr id="0" name=""/>
        <dsp:cNvSpPr/>
      </dsp:nvSpPr>
      <dsp:spPr>
        <a:xfrm>
          <a:off x="1057552" y="180757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658001" y="155389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530671" y="193313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530671" y="1933132"/>
        <a:ext cx="1145914" cy="1004461"/>
      </dsp:txXfrm>
    </dsp:sp>
    <dsp:sp modelId="{CF777F59-7D55-4DCB-9264-A6427EA7C9F7}">
      <dsp:nvSpPr>
        <dsp:cNvPr id="0" name=""/>
        <dsp:cNvSpPr/>
      </dsp:nvSpPr>
      <dsp:spPr>
        <a:xfrm>
          <a:off x="2460375" y="146044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060825" y="1206760"/>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933494" y="158600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a:t>
          </a:r>
        </a:p>
        <a:p>
          <a:pPr marL="0" lvl="0" indent="0" algn="l" defTabSz="711200">
            <a:lnSpc>
              <a:spcPct val="90000"/>
            </a:lnSpc>
            <a:spcBef>
              <a:spcPct val="0"/>
            </a:spcBef>
            <a:spcAft>
              <a:spcPct val="35000"/>
            </a:spcAft>
            <a:buNone/>
          </a:pPr>
          <a:r>
            <a:rPr lang="en-US" sz="1200" kern="1200">
              <a:solidFill>
                <a:srgbClr val="FF0000"/>
              </a:solidFill>
              <a:latin typeface="Calibri"/>
            </a:rPr>
            <a:t> </a:t>
          </a:r>
          <a:endParaRPr lang="en-US" sz="1200" kern="1200"/>
        </a:p>
      </dsp:txBody>
      <dsp:txXfrm>
        <a:off x="2933494" y="1586002"/>
        <a:ext cx="1145914" cy="1004461"/>
      </dsp:txXfrm>
    </dsp:sp>
    <dsp:sp modelId="{0B6A4153-48F2-495A-8F36-EF367C3A1F65}">
      <dsp:nvSpPr>
        <dsp:cNvPr id="0" name=""/>
        <dsp:cNvSpPr/>
      </dsp:nvSpPr>
      <dsp:spPr>
        <a:xfrm>
          <a:off x="3863199" y="1113315"/>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463648" y="79526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329207" y="1186620"/>
          <a:ext cx="1277683" cy="113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4329207" y="1186620"/>
        <a:ext cx="1277683" cy="1133193"/>
      </dsp:txXfrm>
    </dsp:sp>
    <dsp:sp modelId="{14D6D005-BE49-4BAB-95C3-4B8C975E012F}">
      <dsp:nvSpPr>
        <dsp:cNvPr id="0" name=""/>
        <dsp:cNvSpPr/>
      </dsp:nvSpPr>
      <dsp:spPr>
        <a:xfrm>
          <a:off x="5266022" y="70181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5866471" y="44813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5739141" y="827376"/>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kern="1200"/>
        </a:p>
      </dsp:txBody>
      <dsp:txXfrm>
        <a:off x="5739141" y="827376"/>
        <a:ext cx="1145914" cy="1004461"/>
      </dsp:txXfrm>
    </dsp:sp>
    <dsp:sp modelId="{83CE1626-AB3F-41DF-AF17-CD304E816755}">
      <dsp:nvSpPr>
        <dsp:cNvPr id="0" name=""/>
        <dsp:cNvSpPr/>
      </dsp:nvSpPr>
      <dsp:spPr>
        <a:xfrm>
          <a:off x="6668845" y="35468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269294" y="101005"/>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151561" y="438270"/>
          <a:ext cx="130596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7151561" y="438270"/>
        <a:ext cx="1305964" cy="1004461"/>
      </dsp:txXfrm>
    </dsp:sp>
    <dsp:sp modelId="{8A8BDF46-5CD7-4385-AD19-1595B30DFB05}">
      <dsp:nvSpPr>
        <dsp:cNvPr id="0" name=""/>
        <dsp:cNvSpPr/>
      </dsp:nvSpPr>
      <dsp:spPr>
        <a:xfrm>
          <a:off x="8071668" y="7559"/>
          <a:ext cx="216210" cy="21621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8672117" y="-246124"/>
          <a:ext cx="762799" cy="126928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8545108" y="75762"/>
          <a:ext cx="1145914" cy="100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kern="1200">
            <a:solidFill>
              <a:srgbClr val="FF0000"/>
            </a:solidFill>
          </a:endParaRPr>
        </a:p>
      </dsp:txBody>
      <dsp:txXfrm>
        <a:off x="8545108" y="75762"/>
        <a:ext cx="1145914" cy="1004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89006" y="-1861012"/>
          <a:ext cx="2094147" cy="633984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66160" y="364062"/>
        <a:ext cx="6237612" cy="1889691"/>
      </dsp:txXfrm>
    </dsp:sp>
    <dsp:sp modelId="{F36A9E33-9AA5-4D82-8807-9474CFA8E235}">
      <dsp:nvSpPr>
        <dsp:cNvPr id="0" name=""/>
        <dsp:cNvSpPr/>
      </dsp:nvSpPr>
      <dsp:spPr>
        <a:xfrm>
          <a:off x="0" y="65"/>
          <a:ext cx="3566160" cy="26176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Are our school’s priorities (from your strategic plan) reflected in this budget? </a:t>
          </a:r>
        </a:p>
      </dsp:txBody>
      <dsp:txXfrm>
        <a:off x="127785" y="127850"/>
        <a:ext cx="3310590" cy="2362114"/>
      </dsp:txXfrm>
    </dsp:sp>
    <dsp:sp modelId="{E6557417-85CE-4B88-A441-E47900AFA690}">
      <dsp:nvSpPr>
        <dsp:cNvPr id="0" name=""/>
        <dsp:cNvSpPr/>
      </dsp:nvSpPr>
      <dsp:spPr>
        <a:xfrm rot="5400000">
          <a:off x="5488980" y="544661"/>
          <a:ext cx="2094147" cy="633984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366134" y="2769735"/>
        <a:ext cx="6237612" cy="1889691"/>
      </dsp:txXfrm>
    </dsp:sp>
    <dsp:sp modelId="{AE6AC6E9-DCD0-47EF-8FC4-1B71D18EDC0B}">
      <dsp:nvSpPr>
        <dsp:cNvPr id="0" name=""/>
        <dsp:cNvSpPr/>
      </dsp:nvSpPr>
      <dsp:spPr>
        <a:xfrm>
          <a:off x="0" y="2329543"/>
          <a:ext cx="3566160" cy="26176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 How are district and cluster priorities reflected in our budget? </a:t>
          </a:r>
        </a:p>
      </dsp:txBody>
      <dsp:txXfrm>
        <a:off x="127785" y="2457328"/>
        <a:ext cx="3310590" cy="236211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2/26/2024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2/19/2024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08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50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5281">
              <a:defRPr/>
            </a:pPr>
            <a:fld id="{E68C0340-8E58-49E5-8290-EC4D182FC554}" type="slidenum">
              <a:rPr lang="en-US">
                <a:solidFill>
                  <a:prstClr val="black"/>
                </a:solidFill>
                <a:latin typeface="Calibri" panose="020F0502020204030204"/>
              </a:rPr>
              <a:pPr defTabSz="92528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27670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 Feel free to copy this slide if you have more than 3 priorities to account for.</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39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72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2/19/2024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2/19/2024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2/19/2024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2/19/2024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2/19/2024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2/19/2024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2/19/2024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2/19/2024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2/19/2024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2/19/2024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2/19/2024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2/19/2024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image" Target="../media/image14.png"/><Relationship Id="rId2" Type="http://schemas.openxmlformats.org/officeDocument/2006/relationships/slideLayout" Target="../slideLayouts/slideLayout150.xml"/><Relationship Id="rId16" Type="http://schemas.openxmlformats.org/officeDocument/2006/relationships/theme" Target="../theme/theme13.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2/19/2024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2/19/2024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2/19/2024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2/19/2024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4013" r:id="rId8"/>
    <p:sldLayoutId id="2147484014" r:id="rId9"/>
    <p:sldLayoutId id="2147484015" r:id="rId10"/>
    <p:sldLayoutId id="214748401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2/19/2024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2/19/2024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2/19/2024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2/19/2024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2/19/2024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2/19/2024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377476"/>
            <a:ext cx="4800600" cy="1139571"/>
          </a:xfrm>
        </p:spPr>
        <p:txBody>
          <a:bodyPr/>
          <a:lstStyle/>
          <a:p>
            <a:r>
              <a:rPr lang="en-US" dirty="0"/>
              <a:t>South atlanta Budget Feedback Meeting</a:t>
            </a:r>
          </a:p>
        </p:txBody>
      </p:sp>
      <p:sp>
        <p:nvSpPr>
          <p:cNvPr id="5" name="Text Placeholder 4">
            <a:extLst>
              <a:ext uri="{FF2B5EF4-FFF2-40B4-BE49-F238E27FC236}">
                <a16:creationId xmlns:a16="http://schemas.microsoft.com/office/drawing/2014/main" id="{419F6485-D574-A2E9-A433-F8D5BDD4FA92}"/>
              </a:ext>
            </a:extLst>
          </p:cNvPr>
          <p:cNvSpPr>
            <a:spLocks noGrp="1"/>
          </p:cNvSpPr>
          <p:nvPr>
            <p:ph type="body" idx="1"/>
          </p:nvPr>
        </p:nvSpPr>
        <p:spPr/>
        <p:txBody>
          <a:bodyPr/>
          <a:lstStyle/>
          <a:p>
            <a:r>
              <a:rPr lang="en-US" sz="2400" dirty="0"/>
              <a:t>Thursday, February 15, 2024</a:t>
            </a:r>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36AC4A4E-C407-82E6-C101-1B15DBF77268}"/>
              </a:ext>
            </a:extLst>
          </p:cNvPr>
          <p:cNvPicPr>
            <a:picLocks noChangeAspect="1"/>
          </p:cNvPicPr>
          <p:nvPr/>
        </p:nvPicPr>
        <p:blipFill>
          <a:blip r:embed="rId3"/>
          <a:stretch>
            <a:fillRect/>
          </a:stretch>
        </p:blipFill>
        <p:spPr>
          <a:xfrm>
            <a:off x="3370207" y="784868"/>
            <a:ext cx="5291787" cy="5816088"/>
          </a:xfrm>
          <a:prstGeom prst="rect">
            <a:avLst/>
          </a:prstGeom>
        </p:spPr>
      </p:pic>
    </p:spTree>
    <p:extLst>
      <p:ext uri="{BB962C8B-B14F-4D97-AF65-F5344CB8AC3E}">
        <p14:creationId xmlns:p14="http://schemas.microsoft.com/office/powerpoint/2010/main" val="112915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1025" name="Picture 1">
            <a:extLst>
              <a:ext uri="{FF2B5EF4-FFF2-40B4-BE49-F238E27FC236}">
                <a16:creationId xmlns:a16="http://schemas.microsoft.com/office/drawing/2014/main" id="{3599EE5D-20E1-F9FD-E33A-948D78F4B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530" y="1357312"/>
            <a:ext cx="648652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a:t>Discussion of reserve and Holdback funds</a:t>
            </a:r>
          </a:p>
        </p:txBody>
      </p:sp>
    </p:spTree>
    <p:extLst>
      <p:ext uri="{BB962C8B-B14F-4D97-AF65-F5344CB8AC3E}">
        <p14:creationId xmlns:p14="http://schemas.microsoft.com/office/powerpoint/2010/main" val="37133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1006723"/>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73855"/>
            <a:ext cx="8772524" cy="738664"/>
          </a:xfrm>
          <a:prstGeom prst="rect">
            <a:avLst/>
          </a:prstGeom>
          <a:noFill/>
        </p:spPr>
        <p:txBody>
          <a:bodyPr wrap="square" lIns="91440" tIns="45720" rIns="91440" bIns="45720" rtlCol="0" anchor="t">
            <a:spAutoFit/>
          </a:bodyPr>
          <a:lstStyle/>
          <a:p>
            <a:pPr algn="ctr">
              <a:defRPr/>
            </a:pPr>
            <a:r>
              <a:rPr lang="en-US" sz="2600" b="1" dirty="0">
                <a:latin typeface="Century Schoolbook"/>
              </a:rPr>
              <a:t>Plan for FY25 Title I Holdback</a:t>
            </a:r>
          </a:p>
          <a:p>
            <a:pPr algn="ctr">
              <a:defRPr/>
            </a:pPr>
            <a:r>
              <a:rPr lang="en-US" sz="1600" b="1" dirty="0">
                <a:latin typeface="Century Schoolbook"/>
              </a:rPr>
              <a:t> </a:t>
            </a:r>
            <a:r>
              <a:rPr lang="en-US" sz="1600" b="1" dirty="0">
                <a:solidFill>
                  <a:srgbClr val="FF0000"/>
                </a:solidFill>
                <a:latin typeface="Century Schoolbook"/>
              </a:rPr>
              <a:t>$59,328.00</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56491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CFBF-C091-07BE-5A94-13ED50DF1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AA831-8EA6-201E-E411-6600BF0F92DD}"/>
              </a:ext>
            </a:extLst>
          </p:cNvPr>
          <p:cNvSpPr>
            <a:spLocks noGrp="1"/>
          </p:cNvSpPr>
          <p:nvPr>
            <p:ph type="title"/>
          </p:nvPr>
        </p:nvSpPr>
        <p:spPr>
          <a:xfrm>
            <a:off x="2251802" y="454152"/>
            <a:ext cx="9414779" cy="1344744"/>
          </a:xfrm>
        </p:spPr>
        <p:txBody>
          <a:bodyPr/>
          <a:lstStyle/>
          <a:p>
            <a:r>
              <a:rPr lang="en-US"/>
              <a:t>Summary of position Changes to Support the Strategic Plan</a:t>
            </a:r>
          </a:p>
        </p:txBody>
      </p:sp>
      <p:graphicFrame>
        <p:nvGraphicFramePr>
          <p:cNvPr id="5" name="Content Placeholder 4">
            <a:extLst>
              <a:ext uri="{FF2B5EF4-FFF2-40B4-BE49-F238E27FC236}">
                <a16:creationId xmlns:a16="http://schemas.microsoft.com/office/drawing/2014/main" id="{C3E710C8-6069-03E6-C092-2E5B5477735E}"/>
              </a:ext>
            </a:extLst>
          </p:cNvPr>
          <p:cNvGraphicFramePr>
            <a:graphicFrameLocks noGrp="1"/>
          </p:cNvGraphicFramePr>
          <p:nvPr>
            <p:ph sz="half" idx="1"/>
            <p:extLst>
              <p:ext uri="{D42A27DB-BD31-4B8C-83A1-F6EECF244321}">
                <p14:modId xmlns:p14="http://schemas.microsoft.com/office/powerpoint/2010/main" val="2563754624"/>
              </p:ext>
            </p:extLst>
          </p:nvPr>
        </p:nvGraphicFramePr>
        <p:xfrm>
          <a:off x="1152144" y="1714190"/>
          <a:ext cx="10514438" cy="3013467"/>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803927">
                <a:tc>
                  <a:txBody>
                    <a:bodyPr/>
                    <a:lstStyle/>
                    <a:p>
                      <a:pPr lvl="0" algn="ctr">
                        <a:buNone/>
                      </a:pPr>
                      <a:r>
                        <a:rPr lang="en-US" sz="3200" dirty="0">
                          <a:solidFill>
                            <a:schemeClr val="tx1"/>
                          </a:solidFill>
                        </a:rPr>
                        <a:t>CREATED</a:t>
                      </a:r>
                    </a:p>
                  </a:txBody>
                  <a:tcPr anchor="ctr">
                    <a:solidFill>
                      <a:schemeClr val="accent2"/>
                    </a:solidFill>
                  </a:tcPr>
                </a:tc>
                <a:tc>
                  <a:txBody>
                    <a:bodyPr/>
                    <a:lstStyle/>
                    <a:p>
                      <a:pPr lvl="0" algn="ctr">
                        <a:buNone/>
                      </a:pPr>
                      <a:r>
                        <a:rPr lang="en-US" sz="3200">
                          <a:solidFill>
                            <a:schemeClr val="tx1"/>
                          </a:solidFill>
                        </a:rPr>
                        <a:t>REMOVED</a:t>
                      </a:r>
                    </a:p>
                  </a:txBody>
                  <a:tcPr anchor="ctr">
                    <a:solidFill>
                      <a:schemeClr val="accent2"/>
                    </a:solidFill>
                  </a:tcPr>
                </a:tc>
                <a:extLst>
                  <a:ext uri="{0D108BD9-81ED-4DB2-BD59-A6C34878D82A}">
                    <a16:rowId xmlns:a16="http://schemas.microsoft.com/office/drawing/2014/main" val="1634409478"/>
                  </a:ext>
                </a:extLst>
              </a:tr>
              <a:tr h="441908">
                <a:tc>
                  <a:txBody>
                    <a:bodyPr/>
                    <a:lstStyle/>
                    <a:p>
                      <a:r>
                        <a:rPr lang="en-US" sz="2000" dirty="0"/>
                        <a:t>Math REP </a:t>
                      </a:r>
                    </a:p>
                  </a:txBody>
                  <a:tcPr anchor="ctr"/>
                </a:tc>
                <a:tc>
                  <a:txBody>
                    <a:bodyPr/>
                    <a:lstStyle/>
                    <a:p>
                      <a:r>
                        <a:rPr lang="en-US" sz="1800" dirty="0"/>
                        <a:t>ELA </a:t>
                      </a:r>
                    </a:p>
                  </a:txBody>
                  <a:tcPr anchor="ctr"/>
                </a:tc>
                <a:extLst>
                  <a:ext uri="{0D108BD9-81ED-4DB2-BD59-A6C34878D82A}">
                    <a16:rowId xmlns:a16="http://schemas.microsoft.com/office/drawing/2014/main" val="1813335333"/>
                  </a:ext>
                </a:extLst>
              </a:tr>
              <a:tr h="441908">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4138019235"/>
                  </a:ext>
                </a:extLst>
              </a:tr>
              <a:tr h="441908">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4244013826"/>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2258494"/>
                  </a:ext>
                </a:extLst>
              </a:tr>
              <a:tr h="441908">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E37E5378-8576-2B7B-0DB0-16BBBCFFC2E8}"/>
              </a:ext>
            </a:extLst>
          </p:cNvPr>
          <p:cNvSpPr>
            <a:spLocks noGrp="1"/>
          </p:cNvSpPr>
          <p:nvPr>
            <p:ph type="sldNum" sz="quarter" idx="12"/>
          </p:nvPr>
        </p:nvSpPr>
        <p:spPr/>
        <p:txBody>
          <a:bodyPr/>
          <a:lstStyle/>
          <a:p>
            <a:fld id="{AEC10A0C-BB77-FD4A-8FA4-D4334D01E3A4}" type="slidenum">
              <a:rPr lang="en-US" smtClean="0"/>
              <a:pPr/>
              <a:t>14</a:t>
            </a:fld>
            <a:endParaRPr lang="en-US"/>
          </a:p>
        </p:txBody>
      </p:sp>
      <p:graphicFrame>
        <p:nvGraphicFramePr>
          <p:cNvPr id="3" name="Table 2">
            <a:extLst>
              <a:ext uri="{FF2B5EF4-FFF2-40B4-BE49-F238E27FC236}">
                <a16:creationId xmlns:a16="http://schemas.microsoft.com/office/drawing/2014/main" id="{8BD40AB5-D526-8D38-563D-5777281D673C}"/>
              </a:ext>
            </a:extLst>
          </p:cNvPr>
          <p:cNvGraphicFramePr>
            <a:graphicFrameLocks noGrp="1"/>
          </p:cNvGraphicFramePr>
          <p:nvPr>
            <p:extLst>
              <p:ext uri="{D42A27DB-BD31-4B8C-83A1-F6EECF244321}">
                <p14:modId xmlns:p14="http://schemas.microsoft.com/office/powerpoint/2010/main" val="1215710591"/>
              </p:ext>
            </p:extLst>
          </p:nvPr>
        </p:nvGraphicFramePr>
        <p:xfrm>
          <a:off x="1152144" y="4848662"/>
          <a:ext cx="10496931" cy="82804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Please provide a summary of the impact these changes and how it relates to your strategic plan here.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91789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249891" y="9982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11250930" y="653796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15</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extLst>
              <p:ext uri="{D42A27DB-BD31-4B8C-83A1-F6EECF244321}">
                <p14:modId xmlns:p14="http://schemas.microsoft.com/office/powerpoint/2010/main" val="3192712012"/>
              </p:ext>
            </p:extLst>
          </p:nvPr>
        </p:nvGraphicFramePr>
        <p:xfrm>
          <a:off x="1715262" y="99822"/>
          <a:ext cx="9906000" cy="5366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324440" y="-299889"/>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FY25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15</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83A9"/>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1200" cap="none" spc="0" normalizeH="0" baseline="0" noProof="0">
              <a:ln>
                <a:noFill/>
              </a:ln>
              <a:solidFill>
                <a:srgbClr val="0083A9"/>
              </a:solidFill>
              <a:effectLst/>
              <a:uLnTx/>
              <a:uFillTx/>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dirty="0">
                <a:solidFill>
                  <a:schemeClr val="tx2">
                    <a:lumMod val="75000"/>
                  </a:schemeClr>
                </a:solidFill>
              </a:rPr>
              <a:t>February </a:t>
            </a:r>
            <a:endParaRPr lang="en-US" dirty="0"/>
          </a:p>
          <a:p>
            <a:pPr marL="800100" lvl="1" indent="-342900">
              <a:buFont typeface="Arial" panose="020B0604020202020204" pitchFamily="34" charset="0"/>
              <a:buChar char="•"/>
            </a:pPr>
            <a:r>
              <a:rPr lang="en-US" sz="2000" dirty="0">
                <a:solidFill>
                  <a:schemeClr val="bg2">
                    <a:lumMod val="25000"/>
                  </a:schemeClr>
                </a:solidFill>
              </a:rPr>
              <a:t>HR Staffing Conferences – February 29</a:t>
            </a:r>
            <a:r>
              <a:rPr lang="en-US" sz="2000" baseline="30000" dirty="0">
                <a:solidFill>
                  <a:schemeClr val="bg2">
                    <a:lumMod val="25000"/>
                  </a:schemeClr>
                </a:solidFill>
              </a:rPr>
              <a:t>th</a:t>
            </a:r>
            <a:r>
              <a:rPr lang="en-US" sz="2000" dirty="0">
                <a:solidFill>
                  <a:schemeClr val="bg2">
                    <a:lumMod val="25000"/>
                  </a:schemeClr>
                </a:solidFill>
              </a:rPr>
              <a:t> </a:t>
            </a:r>
          </a:p>
          <a:p>
            <a:pPr marL="342900" indent="-342900">
              <a:lnSpc>
                <a:spcPct val="160000"/>
              </a:lnSpc>
              <a:buFont typeface="Arial" panose="020B0604020202020204" pitchFamily="34" charset="0"/>
              <a:buChar char="•"/>
            </a:pPr>
            <a:r>
              <a:rPr lang="en-US" sz="2600" b="1" dirty="0">
                <a:solidFill>
                  <a:schemeClr val="tx2">
                    <a:lumMod val="75000"/>
                  </a:schemeClr>
                </a:solidFill>
              </a:rPr>
              <a:t>March</a:t>
            </a:r>
          </a:p>
          <a:p>
            <a:pPr marL="800100" lvl="1" indent="-342900">
              <a:buFont typeface="Arial" panose="020B0604020202020204" pitchFamily="34" charset="0"/>
              <a:buChar char="•"/>
            </a:pPr>
            <a:r>
              <a:rPr lang="en-US" sz="2000" dirty="0">
                <a:solidFill>
                  <a:schemeClr val="bg2">
                    <a:lumMod val="25000"/>
                  </a:schemeClr>
                </a:solidFill>
              </a:rPr>
              <a:t>Final GO Team Approval Meeting (AFTER your school’s Staffing Conference and BEFORE Friday, March 15</a:t>
            </a:r>
            <a:r>
              <a:rPr lang="en-US" sz="2000" baseline="30000" dirty="0">
                <a:solidFill>
                  <a:schemeClr val="bg2">
                    <a:lumMod val="25000"/>
                  </a:schemeClr>
                </a:solidFill>
              </a:rPr>
              <a:t>th</a:t>
            </a:r>
            <a:r>
              <a:rPr lang="en-US" sz="2000" dirty="0">
                <a:solidFill>
                  <a:schemeClr val="bg2">
                    <a:lumMod val="25000"/>
                  </a:schemeClr>
                </a:solidFill>
              </a:rPr>
              <a:t>)</a:t>
            </a:r>
          </a:p>
          <a:p>
            <a:endParaRPr lang="en-US" sz="1500" dirty="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9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425774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pPr>
              <a:spcBef>
                <a:spcPts val="0"/>
              </a:spcBef>
              <a:buClr>
                <a:schemeClr val="dk1"/>
              </a:buClr>
              <a:buSzPts val="6000"/>
            </a:pPr>
            <a:r>
              <a:rPr lang="en-US">
                <a:latin typeface="Arial"/>
                <a:cs typeface="Arial"/>
                <a:sym typeface="Arial"/>
              </a:rPr>
              <a:t>Thank you</a:t>
            </a:r>
            <a:endParaRPr>
              <a:latin typeface="Arial"/>
              <a:cs typeface="Arial"/>
              <a:sym typeface="Arial"/>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18</a:t>
            </a:fld>
            <a:endParaRPr>
              <a:solidFill>
                <a:srgbClr val="0083A9"/>
              </a:solidFill>
              <a:latin typeface="Tenorit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11196066" y="64008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124933" y="1562282"/>
          <a:ext cx="9692640" cy="329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677326" y="3808532"/>
            <a:ext cx="1710659" cy="2091180"/>
          </a:xfrm>
          <a:prstGeom prst="rect">
            <a:avLst/>
          </a:prstGeom>
        </p:spPr>
      </p:pic>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7432" y="1314714"/>
            <a:ext cx="607679" cy="889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9382" y="5964060"/>
            <a:ext cx="51625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grpSp>
        <p:nvGrpSpPr>
          <p:cNvPr id="8" name="Group 7"/>
          <p:cNvGrpSpPr/>
          <p:nvPr/>
        </p:nvGrpSpPr>
        <p:grpSpPr>
          <a:xfrm>
            <a:off x="5263505" y="2440598"/>
            <a:ext cx="1873248" cy="4474383"/>
            <a:chOff x="3514648" y="-2315583"/>
            <a:chExt cx="1579830" cy="4474383"/>
          </a:xfrm>
        </p:grpSpPr>
        <p:sp>
          <p:nvSpPr>
            <p:cNvPr id="9" name="Rectangle 8"/>
            <p:cNvSpPr/>
            <p:nvPr/>
          </p:nvSpPr>
          <p:spPr>
            <a:xfrm>
              <a:off x="3514648" y="1240439"/>
              <a:ext cx="928670" cy="918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Rectangle 9"/>
            <p:cNvSpPr/>
            <p:nvPr/>
          </p:nvSpPr>
          <p:spPr>
            <a:xfrm>
              <a:off x="4165808" y="-2315583"/>
              <a:ext cx="928670" cy="918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Step 5        </a:t>
              </a:r>
              <a:r>
                <a:rPr kumimoji="0" lang="en-US" sz="14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 </a:t>
              </a:r>
              <a:r>
                <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rPr>
                <a:t>GO Team Feedback Session</a:t>
              </a:r>
            </a:p>
            <a:p>
              <a:pPr defTabSz="711200">
                <a:lnSpc>
                  <a:spcPct val="90000"/>
                </a:lnSpc>
                <a:spcBef>
                  <a:spcPct val="0"/>
                </a:spcBef>
                <a:spcAft>
                  <a:spcPct val="35000"/>
                </a:spcAft>
                <a:defRPr/>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ongoing if necessary</a:t>
              </a:r>
              <a:endParaRPr lang="en-US" sz="1200">
                <a:solidFill>
                  <a:srgbClr val="FF0000"/>
                </a:solidFill>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prstClr val="black">
                    <a:hueOff val="0"/>
                    <a:satOff val="0"/>
                    <a:lumOff val="0"/>
                    <a:alphaOff val="0"/>
                  </a:prstClr>
                </a:solidFill>
                <a:effectLst/>
                <a:uLnTx/>
                <a:uFillTx/>
                <a:ea typeface="+mn-ea"/>
                <a:cs typeface="+mn-cs"/>
              </a:endParaRPr>
            </a:p>
          </p:txBody>
        </p:sp>
      </p:grpSp>
      <p:sp>
        <p:nvSpPr>
          <p:cNvPr id="11" name="Title 1"/>
          <p:cNvSpPr txBox="1">
            <a:spLocks/>
          </p:cNvSpPr>
          <p:nvPr/>
        </p:nvSpPr>
        <p:spPr>
          <a:xfrm>
            <a:off x="124933" y="322659"/>
            <a:ext cx="9941815" cy="11087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latin typeface="Trebuchet MS"/>
              </a:rPr>
              <a:t>Overview of FY ‘25 GO Team Budget Process</a:t>
            </a:r>
          </a:p>
        </p:txBody>
      </p:sp>
    </p:spTree>
    <p:extLst>
      <p:ext uri="{BB962C8B-B14F-4D97-AF65-F5344CB8AC3E}">
        <p14:creationId xmlns:p14="http://schemas.microsoft.com/office/powerpoint/2010/main" val="338461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a:t>
            </a:r>
            <a:r>
              <a:rPr lang="en-US" sz="4400" u="sng" cap="none">
                <a:solidFill>
                  <a:schemeClr val="dk1"/>
                </a:solidFill>
                <a:latin typeface="Calibri"/>
                <a:ea typeface="Calibri"/>
                <a:cs typeface="Calibri"/>
                <a:sym typeface="Calibri"/>
              </a:rPr>
              <a:t>Meeting</a:t>
            </a:r>
            <a:endParaRPr lang="en-US" sz="4400" b="1" i="0" u="sng" strike="noStrike" cap="none">
              <a:solidFill>
                <a:schemeClr val="dk1"/>
              </a:solidFill>
              <a:latin typeface="Calibri"/>
              <a:ea typeface="Calibri"/>
              <a:cs typeface="Calibri"/>
              <a:sym typeface="Calibri"/>
            </a:endParaRP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dirty="0">
                <a:latin typeface="+mj-lt"/>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53530852"/>
              </p:ext>
            </p:extLst>
          </p:nvPr>
        </p:nvGraphicFramePr>
        <p:xfrm>
          <a:off x="2574524" y="1296140"/>
          <a:ext cx="7066626" cy="4976742"/>
        </p:xfrm>
        <a:graphic>
          <a:graphicData uri="http://schemas.openxmlformats.org/drawingml/2006/table">
            <a:tbl>
              <a:tblPr firstRow="1" bandRow="1">
                <a:tableStyleId>{5C22544A-7EE6-4342-B048-85BDC9FD1C3A}</a:tableStyleId>
              </a:tblPr>
              <a:tblGrid>
                <a:gridCol w="3533313">
                  <a:extLst>
                    <a:ext uri="{9D8B030D-6E8A-4147-A177-3AD203B41FA5}">
                      <a16:colId xmlns:a16="http://schemas.microsoft.com/office/drawing/2014/main" val="20000"/>
                    </a:ext>
                  </a:extLst>
                </a:gridCol>
                <a:gridCol w="3533313">
                  <a:extLst>
                    <a:ext uri="{9D8B030D-6E8A-4147-A177-3AD203B41FA5}">
                      <a16:colId xmlns:a16="http://schemas.microsoft.com/office/drawing/2014/main" val="20001"/>
                    </a:ext>
                  </a:extLst>
                </a:gridCol>
              </a:tblGrid>
              <a:tr h="574865">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36468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a typeface="Calibri" panose="020F0502020204030204" pitchFamily="34" charset="0"/>
                          <a:cs typeface="Times New Roman" panose="02020603050405020304" pitchFamily="18" charset="0"/>
                        </a:rPr>
                        <a:t>Cultivate a community of learners that demonstrate a proficient or distinguished rating on the End of Course/Milestone exams, while also building a consistent cohort of students that are College and Career Ready upon graduation.</a:t>
                      </a:r>
                      <a:endParaRPr lang="en-US" sz="1800" dirty="0">
                        <a:solidFill>
                          <a:prstClr val="white"/>
                        </a:solidFill>
                        <a:ea typeface="Calibri" panose="020F0502020204030204" pitchFamily="34" charset="0"/>
                        <a:cs typeface="Times New Roman" panose="02020603050405020304" pitchFamily="18" charset="0"/>
                      </a:endParaRPr>
                    </a:p>
                    <a:p>
                      <a:pPr algn="ctr"/>
                      <a:endParaRPr lang="en-US" sz="175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Students are showing success in their EOC scores as evidenced by the 2022 Milestone exams.  We have work to do to increase our Proficient and Distinguished students.  Also, we are working diligently to increase our Readiness Indicators (Literacy, Student Achievement, Accelerated Enrollment, Pathway Completion and College/Career Readiness.</a:t>
                      </a:r>
                    </a:p>
                    <a:p>
                      <a:pPr algn="ctr"/>
                      <a:endParaRPr lang="en-US" sz="1750" dirty="0"/>
                    </a:p>
                  </a:txBody>
                  <a:tcPr/>
                </a:tc>
                <a:extLst>
                  <a:ext uri="{0D108BD9-81ED-4DB2-BD59-A6C34878D82A}">
                    <a16:rowId xmlns:a16="http://schemas.microsoft.com/office/drawing/2014/main" val="10001"/>
                  </a:ext>
                </a:extLst>
              </a:tr>
              <a:tr h="701922">
                <a:tc gridSpan="2">
                  <a:txBody>
                    <a:bodyPr/>
                    <a:lstStyle/>
                    <a:p>
                      <a:pPr algn="ctr"/>
                      <a:endParaRPr lang="en-US" sz="1750" dirty="0"/>
                    </a:p>
                  </a:txBody>
                  <a:tcPr/>
                </a:tc>
                <a:tc hMerge="1">
                  <a:txBody>
                    <a:bodyPr/>
                    <a:lstStyle/>
                    <a:p>
                      <a:pPr algn="ctr"/>
                      <a:endParaRPr lang="en-US" sz="1750"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6</a:t>
            </a:fld>
            <a:endParaRPr lang="en-US"/>
          </a:p>
        </p:txBody>
      </p:sp>
    </p:spTree>
    <p:extLst>
      <p:ext uri="{BB962C8B-B14F-4D97-AF65-F5344CB8AC3E}">
        <p14:creationId xmlns:p14="http://schemas.microsoft.com/office/powerpoint/2010/main" val="421235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lang="en-US" sz="2400">
                <a:solidFill>
                  <a:prstClr val="black"/>
                </a:solidFill>
                <a:latin typeface="Calibri"/>
                <a:ea typeface="Calibri"/>
                <a:cs typeface="Calibri"/>
              </a:rPr>
              <a:t>FY25 </a:t>
            </a:r>
            <a:r>
              <a:rPr kumimoji="0" lang="en-US" sz="24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r>
              <a:rPr lang="en-US" sz="2400">
                <a:solidFill>
                  <a:prstClr val="black"/>
                </a:solidFill>
                <a:latin typeface="Calibri"/>
                <a:ea typeface="Calibri"/>
                <a:cs typeface="Calibri"/>
              </a:rPr>
              <a:t> </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APS Five Focus Area:</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What part of the APS Five is the priority aligned to?</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400" b="1" i="0" u="none" strike="noStrike" kern="1200" cap="none" spc="0" normalizeH="0" baseline="0" noProof="0">
                <a:ln>
                  <a:noFill/>
                </a:ln>
                <a:solidFill>
                  <a:prstClr val="black"/>
                </a:solidFill>
                <a:effectLst/>
                <a:uLnTx/>
                <a:uFillTx/>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lang="en-US" sz="2400" b="0" i="0" u="none" strike="noStrike" kern="1200" cap="none" spc="0" normalizeH="0" baseline="0" noProof="0">
              <a:ln>
                <a:noFill/>
              </a:ln>
              <a:solidFill>
                <a:prstClr val="black"/>
              </a:solidFill>
              <a:effectLst/>
              <a:uLnTx/>
              <a:uFillTx/>
              <a:latin typeface="Calibri"/>
              <a:ea typeface="Calibri"/>
              <a:cs typeface="Calibri"/>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a:buFont typeface="+mj-lt"/>
              <a:buAutoNum type="arabicPeriod"/>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a:ln>
                  <a:noFill/>
                </a:ln>
                <a:solidFill>
                  <a:prstClr val="black"/>
                </a:solidFill>
                <a:effectLst/>
                <a:uLnTx/>
                <a:uFillTx/>
                <a:latin typeface="Calibri"/>
                <a:ea typeface="Calibri"/>
                <a:cs typeface="Calibri"/>
              </a:rPr>
              <a:t>“The Ask”</a:t>
            </a:r>
            <a:r>
              <a:rPr lang="en-US" sz="2400">
                <a:solidFill>
                  <a:prstClr val="black"/>
                </a:solidFill>
                <a:latin typeface="Calibri"/>
                <a:ea typeface="Calibri"/>
                <a:cs typeface="Calibri"/>
              </a:rPr>
              <a:t> </a:t>
            </a:r>
            <a:r>
              <a:rPr kumimoji="0" lang="en-US" sz="24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400">
                <a:solidFill>
                  <a:prstClr val="black"/>
                </a:solidFill>
                <a:latin typeface="Calibri"/>
                <a:ea typeface="Calibri"/>
                <a:cs typeface="Calibri"/>
              </a:rPr>
              <a:t>  </a:t>
            </a:r>
            <a:endParaRPr lang="en-US" sz="2400" b="0"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D47B22"/>
                </a:solidFill>
                <a:effectLst/>
                <a:uLnTx/>
                <a:uFillTx/>
                <a:latin typeface="Calibri"/>
                <a:ea typeface="Calibri"/>
                <a:cs typeface="Calibri"/>
              </a:rPr>
              <a:t>Amount:</a:t>
            </a:r>
            <a:r>
              <a:rPr kumimoji="0" lang="en-US" sz="24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400" b="0" i="0" u="none" strike="noStrike" kern="1200" cap="none" spc="0" normalizeH="0" baseline="0" noProof="0">
              <a:ln>
                <a:noFill/>
              </a:ln>
              <a:solidFill>
                <a:prstClr val="black"/>
              </a:solidFill>
              <a:effectLst/>
              <a:uLnTx/>
              <a:uFillTx/>
              <a:latin typeface="Calibri"/>
              <a:ea typeface="Calibri"/>
              <a:cs typeface="Calibri"/>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937023800"/>
              </p:ext>
            </p:extLst>
          </p:nvPr>
        </p:nvGraphicFramePr>
        <p:xfrm>
          <a:off x="3640678" y="1240623"/>
          <a:ext cx="8094122" cy="5513641"/>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i="0" dirty="0">
                          <a:solidFill>
                            <a:schemeClr val="tx1"/>
                          </a:solidFill>
                        </a:rPr>
                        <a:t>Establish foundational core content knowledge</a:t>
                      </a: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mn-lt"/>
                          <a:ea typeface="+mn-ea"/>
                          <a:cs typeface="+mn-cs"/>
                        </a:rPr>
                        <a:t>Curriculum &amp; Instruction</a:t>
                      </a:r>
                    </a:p>
                  </a:txBody>
                  <a:tcPr marL="68580" marR="68580" marT="34290" marB="34290" anchor="b"/>
                </a:tc>
                <a:tc>
                  <a:txBody>
                    <a:bodyPr/>
                    <a:lstStyle/>
                    <a:p>
                      <a:pPr marL="171450" indent="-171450" algn="l" defTabSz="685800" rtl="0" eaLnBrk="1" latinLnBrk="0" hangingPunct="1">
                        <a:buFont typeface="Arial" panose="020B0604020202020204" pitchFamily="34" charset="0"/>
                        <a:buChar char="•"/>
                      </a:pPr>
                      <a:r>
                        <a:rPr lang="en-US" sz="1100" b="0" i="0" kern="1200" dirty="0">
                          <a:solidFill>
                            <a:schemeClr val="tx1"/>
                          </a:solidFill>
                          <a:latin typeface="+mn-lt"/>
                          <a:ea typeface="+mn-ea"/>
                          <a:cs typeface="+mn-cs"/>
                        </a:rPr>
                        <a:t>Double Dose ELA &amp; Math </a:t>
                      </a:r>
                    </a:p>
                    <a:p>
                      <a:pPr marL="171450" indent="-171450" algn="l" defTabSz="685800" rtl="0" eaLnBrk="1" latinLnBrk="0" hangingPunct="1">
                        <a:buFont typeface="Arial" panose="020B0604020202020204" pitchFamily="34" charset="0"/>
                        <a:buChar char="•"/>
                      </a:pPr>
                      <a:r>
                        <a:rPr lang="en-US" sz="1100" b="0" i="0" kern="1200" dirty="0">
                          <a:solidFill>
                            <a:schemeClr val="tx1"/>
                          </a:solidFill>
                          <a:latin typeface="+mn-lt"/>
                          <a:ea typeface="+mn-ea"/>
                          <a:cs typeface="+mn-cs"/>
                        </a:rPr>
                        <a:t>Reduce class sizes</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Hire an additional math teacher</a:t>
                      </a:r>
                    </a:p>
                  </a:txBody>
                  <a:tcPr marL="68580" marR="68580" marT="34290" marB="34290" anchor="b"/>
                </a:tc>
                <a:tc>
                  <a:txBody>
                    <a:bodyPr/>
                    <a:lstStyle/>
                    <a:p>
                      <a:pPr marL="0" algn="l" defTabSz="685800" rtl="0" eaLnBrk="1" latinLnBrk="0" hangingPunct="1"/>
                      <a:r>
                        <a:rPr lang="en-US" sz="1200" b="0" kern="1200" dirty="0">
                          <a:solidFill>
                            <a:schemeClr val="tx1"/>
                          </a:solidFill>
                        </a:rPr>
                        <a:t>$104,040</a:t>
                      </a:r>
                      <a:endParaRPr lang="en-US" sz="1200" b="0" i="1" kern="1200" dirty="0">
                        <a:solidFill>
                          <a:schemeClr val="tx1"/>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r>
                        <a:rPr lang="en-US" sz="1100" dirty="0"/>
                        <a:t>Improve Content Master on End of Course Tests </a:t>
                      </a:r>
                    </a:p>
                  </a:txBody>
                  <a:tcPr marL="68580" marR="68580" marT="34290" marB="34290" anchor="ctr"/>
                </a:tc>
                <a:tc>
                  <a:txBody>
                    <a:bodyPr/>
                    <a:lstStyle/>
                    <a:p>
                      <a:r>
                        <a:rPr lang="en-US" sz="1200" dirty="0"/>
                        <a:t>Curriculum &amp; Instruction</a:t>
                      </a:r>
                    </a:p>
                  </a:txBody>
                  <a:tcPr marL="68580" marR="68580" marT="34290" marB="34290" anchor="ctr"/>
                </a:tc>
                <a:tc>
                  <a:txBody>
                    <a:bodyPr/>
                    <a:lstStyle/>
                    <a:p>
                      <a:pPr marL="171450" indent="-171450">
                        <a:buFont typeface="Arial" panose="020B0604020202020204" pitchFamily="34" charset="0"/>
                        <a:buChar char="•"/>
                      </a:pPr>
                      <a:r>
                        <a:rPr lang="en-US" sz="1100" dirty="0"/>
                        <a:t>Credit recovery</a:t>
                      </a:r>
                    </a:p>
                    <a:p>
                      <a:pPr marL="171450" indent="-171450">
                        <a:buFont typeface="Arial" panose="020B0604020202020204" pitchFamily="34" charset="0"/>
                        <a:buChar char="•"/>
                      </a:pPr>
                      <a:r>
                        <a:rPr lang="en-US" sz="1100" dirty="0"/>
                        <a:t>Tutorial sessions </a:t>
                      </a:r>
                    </a:p>
                  </a:txBody>
                  <a:tcPr marL="68580" marR="68580" marT="34290" marB="34290" anchor="ctr"/>
                </a:tc>
                <a:tc>
                  <a:txBody>
                    <a:bodyPr/>
                    <a:lstStyle/>
                    <a:p>
                      <a:r>
                        <a:rPr lang="en-US" sz="1100" dirty="0"/>
                        <a:t>Pay for afterschool  tutors</a:t>
                      </a:r>
                    </a:p>
                    <a:p>
                      <a:r>
                        <a:rPr lang="en-US" sz="1100" dirty="0"/>
                        <a:t>Pay for buses </a:t>
                      </a:r>
                    </a:p>
                  </a:txBody>
                  <a:tcPr marL="68580" marR="68580" marT="34290" marB="34290" anchor="ctr"/>
                </a:tc>
                <a:tc>
                  <a:txBody>
                    <a:bodyPr/>
                    <a:lstStyle/>
                    <a:p>
                      <a:r>
                        <a:rPr lang="en-US" sz="800" dirty="0"/>
                        <a:t>$</a:t>
                      </a:r>
                      <a:r>
                        <a:rPr lang="en-US" sz="1100" dirty="0"/>
                        <a:t>25,000</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prstClr val="black"/>
                </a:solidFill>
                <a:latin typeface="Century Schoolbook" panose="02040604050505020304"/>
              </a:rPr>
              <a:t>FY25</a:t>
            </a: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 Strategic Plan Break-out</a:t>
            </a:r>
          </a:p>
        </p:txBody>
      </p:sp>
    </p:spTree>
    <p:extLst>
      <p:ext uri="{BB962C8B-B14F-4D97-AF65-F5344CB8AC3E}">
        <p14:creationId xmlns:p14="http://schemas.microsoft.com/office/powerpoint/2010/main" val="292010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705908050"/>
              </p:ext>
            </p:extLst>
          </p:nvPr>
        </p:nvGraphicFramePr>
        <p:xfrm>
          <a:off x="3640678" y="1240623"/>
          <a:ext cx="8094122" cy="5681281"/>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chemeClr val="tx1"/>
                          </a:solidFill>
                        </a:rPr>
                        <a:t>Increase</a:t>
                      </a:r>
                      <a:r>
                        <a:rPr lang="en-US" sz="1100" b="0" baseline="0" dirty="0">
                          <a:solidFill>
                            <a:schemeClr val="tx1"/>
                          </a:solidFill>
                        </a:rPr>
                        <a:t> parental skillset to help their children</a:t>
                      </a:r>
                      <a:endParaRPr lang="en-US" sz="1100" b="0" i="1" dirty="0">
                        <a:solidFill>
                          <a:schemeClr val="tx1"/>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rPr>
                        <a:t>Fostering Academic Excellence for All </a:t>
                      </a:r>
                      <a:endParaRPr lang="en-US" sz="1100" b="0" i="1" kern="1200" dirty="0">
                        <a:solidFill>
                          <a:schemeClr val="tx1"/>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chemeClr val="tx1"/>
                          </a:solidFill>
                        </a:rPr>
                        <a:t>Implementation</a:t>
                      </a:r>
                      <a:r>
                        <a:rPr lang="en-US" sz="1100" b="0" kern="1200" baseline="0" dirty="0">
                          <a:solidFill>
                            <a:schemeClr val="tx1"/>
                          </a:solidFill>
                        </a:rPr>
                        <a:t> of guided reading training </a:t>
                      </a:r>
                      <a:endParaRPr lang="en-US" sz="1100" b="0" i="1" kern="1200" dirty="0">
                        <a:solidFill>
                          <a:schemeClr val="tx1"/>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1" kern="1200" dirty="0">
                          <a:solidFill>
                            <a:srgbClr val="FF0000"/>
                          </a:solidFill>
                          <a:latin typeface="+mn-lt"/>
                          <a:ea typeface="+mn-ea"/>
                          <a:cs typeface="+mn-cs"/>
                        </a:rPr>
                        <a:t> </a:t>
                      </a:r>
                      <a:r>
                        <a:rPr lang="en-US" sz="1100" b="0" i="0" kern="1200" dirty="0">
                          <a:solidFill>
                            <a:schemeClr val="tx1"/>
                          </a:solidFill>
                          <a:latin typeface="+mn-lt"/>
                          <a:ea typeface="+mn-ea"/>
                          <a:cs typeface="+mn-cs"/>
                        </a:rPr>
                        <a:t>Purchase ELA &amp; Math resources for parents </a:t>
                      </a:r>
                    </a:p>
                  </a:txBody>
                  <a:tcPr marL="68580" marR="68580" marT="34290" marB="34290" anchor="b"/>
                </a:tc>
                <a:tc>
                  <a:txBody>
                    <a:bodyPr/>
                    <a:lstStyle/>
                    <a:p>
                      <a:pPr marL="0" algn="l" defTabSz="685800" rtl="0" eaLnBrk="1" latinLnBrk="0" hangingPunct="1"/>
                      <a:r>
                        <a:rPr lang="en-US" sz="1100" b="0" kern="1200" dirty="0">
                          <a:solidFill>
                            <a:schemeClr val="tx1"/>
                          </a:solidFill>
                        </a:rPr>
                        <a:t>$5,000</a:t>
                      </a:r>
                    </a:p>
                  </a:txBody>
                  <a:tcPr marL="68580" marR="68580" marT="34290" marB="34290" anchor="b"/>
                </a:tc>
                <a:extLst>
                  <a:ext uri="{0D108BD9-81ED-4DB2-BD59-A6C34878D82A}">
                    <a16:rowId xmlns:a16="http://schemas.microsoft.com/office/drawing/2014/main" val="10001"/>
                  </a:ext>
                </a:extLst>
              </a:tr>
              <a:tr h="361381">
                <a:tc>
                  <a:txBody>
                    <a:bodyPr/>
                    <a:lstStyle/>
                    <a:p>
                      <a:r>
                        <a:rPr lang="en-US" sz="1100" dirty="0"/>
                        <a:t>Increase communication with parents &amp; stakeholders </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rPr>
                        <a:t>Fostering Academic Excellence for All </a:t>
                      </a:r>
                      <a:endParaRPr lang="en-US" sz="1100" b="0" i="1" kern="1200" dirty="0">
                        <a:solidFill>
                          <a:schemeClr val="tx1"/>
                        </a:solidFill>
                        <a:latin typeface="+mn-lt"/>
                        <a:ea typeface="+mn-ea"/>
                        <a:cs typeface="+mn-cs"/>
                      </a:endParaRPr>
                    </a:p>
                    <a:p>
                      <a:endParaRPr lang="en-US" sz="800" dirty="0"/>
                    </a:p>
                  </a:txBody>
                  <a:tcPr marL="68580" marR="68580" marT="34290" marB="34290" anchor="ctr"/>
                </a:tc>
                <a:tc>
                  <a:txBody>
                    <a:bodyPr/>
                    <a:lstStyle/>
                    <a:p>
                      <a:pPr algn="ctr"/>
                      <a:r>
                        <a:rPr lang="en-US" sz="1100" dirty="0"/>
                        <a:t>Effective communication </a:t>
                      </a:r>
                    </a:p>
                  </a:txBody>
                  <a:tcPr marL="68580" marR="68580" marT="34290" marB="34290" anchor="ctr"/>
                </a:tc>
                <a:tc>
                  <a:txBody>
                    <a:bodyPr/>
                    <a:lstStyle/>
                    <a:p>
                      <a:r>
                        <a:rPr lang="en-US" sz="1100" dirty="0"/>
                        <a:t>Procure a company to create an SA App that communicates with stakeholders </a:t>
                      </a:r>
                    </a:p>
                  </a:txBody>
                  <a:tcPr marL="68580" marR="68580" marT="34290" marB="34290" anchor="ctr"/>
                </a:tc>
                <a:tc>
                  <a:txBody>
                    <a:bodyPr/>
                    <a:lstStyle/>
                    <a:p>
                      <a:r>
                        <a:rPr lang="en-US" sz="1100" dirty="0"/>
                        <a:t>$5,000</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algn="ctr">
              <a:defRPr/>
            </a:pPr>
            <a:r>
              <a:rPr lang="en-US" sz="2000" b="1" dirty="0">
                <a:latin typeface="Century Schoolbook"/>
              </a:rPr>
              <a:t>Plan for FY25 Title I Family Engagement Funds</a:t>
            </a:r>
          </a:p>
          <a:p>
            <a:pPr algn="ctr">
              <a:defRPr/>
            </a:pPr>
            <a:r>
              <a:rPr lang="en-US" sz="2000" b="1" dirty="0">
                <a:solidFill>
                  <a:srgbClr val="FF0000"/>
                </a:solidFill>
                <a:latin typeface="Century Schoolbook"/>
              </a:rPr>
              <a:t>$24,720.00</a:t>
            </a:r>
            <a:endParaRPr lang="en-US" sz="2000" dirty="0">
              <a:solidFill>
                <a:srgbClr val="FF0000"/>
              </a:solidFill>
            </a:endParaRPr>
          </a:p>
        </p:txBody>
      </p:sp>
    </p:spTree>
    <p:extLst>
      <p:ext uri="{BB962C8B-B14F-4D97-AF65-F5344CB8AC3E}">
        <p14:creationId xmlns:p14="http://schemas.microsoft.com/office/powerpoint/2010/main" val="4836869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60D824-1F42-4605-A966-FFCBCF63520E}">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136758a-e7f7-4029-9cdc-709c7a6ff021"/>
  </ds:schemaRefs>
</ds:datastoreItem>
</file>

<file path=customXml/itemProps2.xml><?xml version="1.0" encoding="utf-8"?>
<ds:datastoreItem xmlns:ds="http://schemas.openxmlformats.org/officeDocument/2006/customXml" ds:itemID="{90E91726-730E-4E2D-A873-BB5B380DA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912341-9544-4F08-8FA1-CBA3014C96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10314</TotalTime>
  <Words>1634</Words>
  <Application>Microsoft Office PowerPoint</Application>
  <PresentationFormat>Widescreen</PresentationFormat>
  <Paragraphs>197</Paragraphs>
  <Slides>18</Slides>
  <Notes>14</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18</vt:i4>
      </vt:variant>
    </vt:vector>
  </HeadingPairs>
  <TitlesOfParts>
    <vt:vector size="41" baseType="lpstr">
      <vt:lpstr>Arial</vt:lpstr>
      <vt:lpstr>Arial Black</vt:lpstr>
      <vt:lpstr>Berlin Sans FB Demi</vt:lpstr>
      <vt:lpstr>Calibri</vt:lpstr>
      <vt:lpstr>Century Schoolbook</vt:lpstr>
      <vt:lpstr>Noto Sans Symbols</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Facet</vt:lpstr>
      <vt:lpstr>South atlanta Budget Feedback Meeting</vt:lpstr>
      <vt:lpstr>Norms</vt:lpstr>
      <vt:lpstr>GO Team Budget Development Process</vt:lpstr>
      <vt:lpstr>PowerPoint Presentation</vt:lpstr>
      <vt:lpstr>Budget Feedback Meeting</vt:lpstr>
      <vt:lpstr>PowerPoint Presentation</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Summary of position Changes to Support the Strategic Plan</vt:lpstr>
      <vt:lpstr>Questions for the GO Team to Consider and Discuss</vt:lpstr>
      <vt:lpstr>Where We’re Going?</vt:lpstr>
      <vt:lpstr>What’s Next?</vt:lpstr>
      <vt:lpstr>Thank you</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Ford, Patricia</cp:lastModifiedBy>
  <cp:revision>10</cp:revision>
  <cp:lastPrinted>2020-01-13T18:18:48Z</cp:lastPrinted>
  <dcterms:created xsi:type="dcterms:W3CDTF">2014-12-15T21:46:52Z</dcterms:created>
  <dcterms:modified xsi:type="dcterms:W3CDTF">2024-02-26T17:53:56Z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